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81" r:id="rId5"/>
    <p:sldId id="280" r:id="rId6"/>
    <p:sldId id="283" r:id="rId7"/>
    <p:sldId id="279" r:id="rId8"/>
    <p:sldId id="285" r:id="rId9"/>
    <p:sldId id="282" r:id="rId10"/>
    <p:sldId id="284" r:id="rId11"/>
    <p:sldId id="287" r:id="rId12"/>
    <p:sldId id="286" r:id="rId13"/>
    <p:sldId id="268" r:id="rId14"/>
    <p:sldId id="291" r:id="rId15"/>
    <p:sldId id="293" r:id="rId16"/>
    <p:sldId id="292" r:id="rId17"/>
    <p:sldId id="288" r:id="rId1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77" d="100"/>
          <a:sy n="77" d="100"/>
        </p:scale>
        <p:origin x="-3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28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13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88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762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76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29.05.2025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877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29.05.2025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512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29.05.2025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549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29.05.2025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44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29.05.2025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07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29.05.2025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50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F22EF-47D2-434A-8A4A-B0FB8A1B56B8}" type="datetimeFigureOut">
              <a:rPr lang="ru-RU" smtClean="0"/>
              <a:pPr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69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7073" y="1285008"/>
            <a:ext cx="9144000" cy="1428376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Times New Roman"/>
                <a:ea typeface="Calibri"/>
                <a:cs typeface="Times New Roman"/>
              </a:rPr>
              <a:t>Краевое государственное казённое общеобразовательное учреждение, реализующее адаптированные основные общеобразовательные программы «Школа-интернат №11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»</a:t>
            </a:r>
            <a:br>
              <a:rPr lang="ru-RU" sz="16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1756" y="3816780"/>
            <a:ext cx="9329193" cy="1500187"/>
          </a:xfrm>
        </p:spPr>
        <p:txBody>
          <a:bodyPr>
            <a:normAutofit/>
          </a:bodyPr>
          <a:lstStyle/>
          <a:p>
            <a:pPr algn="l"/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621756" y="3619500"/>
            <a:ext cx="96583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21294" y="194399"/>
            <a:ext cx="3439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КГКОУ ШИ 11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H\Downloads\IMG-20240123-WA00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99734" y="4843848"/>
            <a:ext cx="1803396" cy="18771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73642" y="2298357"/>
            <a:ext cx="8822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«Формы и методы работы с родителями с целью усиления педагогического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воздействия на ребенка».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dirty="0"/>
          </a:p>
        </p:txBody>
      </p:sp>
      <p:pic>
        <p:nvPicPr>
          <p:cNvPr id="6" name="Picture 2" descr="C:\Users\10012\Desktop\таня\IMG-20250528-WA0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652" y="3084070"/>
            <a:ext cx="3350699" cy="251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94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spcBef>
                <a:spcPts val="1000"/>
              </a:spcBef>
            </a:pPr>
            <a:r>
              <a:rPr lang="ru-RU" sz="2400" b="1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Родительские собрания!</a:t>
            </a:r>
            <a:r>
              <a:rPr lang="ru-RU" sz="2400" b="1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38200" y="1429753"/>
            <a:ext cx="96583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130" y="4769923"/>
            <a:ext cx="1804987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10012\Desktop\таня\IMG-20250528-WA001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2" r="23769"/>
          <a:stretch/>
        </p:blipFill>
        <p:spPr bwMode="auto">
          <a:xfrm>
            <a:off x="897667" y="1654205"/>
            <a:ext cx="4769708" cy="285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0012\Desktop\таня\IMG-20250528-WA00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4059004"/>
            <a:ext cx="5744346" cy="258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90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prstClr val="black"/>
                </a:solidFill>
                <a:latin typeface="Calibri"/>
              </a:rPr>
              <a:t>Досуговые формы </a:t>
            </a:r>
            <a:br>
              <a:rPr lang="ru-RU" sz="4000" b="1" dirty="0">
                <a:solidFill>
                  <a:prstClr val="black"/>
                </a:solidFill>
                <a:latin typeface="Calibri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4157"/>
            <a:ext cx="10515600" cy="4602806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4400" dirty="0">
                <a:solidFill>
                  <a:prstClr val="black"/>
                </a:solidFill>
              </a:rPr>
              <a:t>Досуговые формы организации общения призваны устанавливать теплые неформальные отношения между педагогами и родителями, а также более доверительные отношения между родителями и детьми. </a:t>
            </a:r>
          </a:p>
          <a:p>
            <a:endParaRPr lang="ru-RU" sz="2400" b="1" dirty="0" smtClean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38200" y="1429753"/>
            <a:ext cx="96583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601" y="5078842"/>
            <a:ext cx="1804987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39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Страусинная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ферма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38200" y="1429753"/>
            <a:ext cx="96583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601" y="5078842"/>
            <a:ext cx="1804987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10012\Desktop\таня\IMG-20250528-WA001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803" y="2027493"/>
            <a:ext cx="2074158" cy="460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0012\Desktop\таня\IMG-20250528-WA00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881" y="1953681"/>
            <a:ext cx="2384853" cy="471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10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774357" y="1615104"/>
            <a:ext cx="96583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091" y="4979988"/>
            <a:ext cx="1811337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Calibri"/>
              </a:rPr>
              <a:t>Проведение совместных досугов и праздников помогает педагогу в установлении партнёрских отношений с родителями  обучающихся.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501" y="2090609"/>
            <a:ext cx="18288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276" y="1821656"/>
            <a:ext cx="18415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83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774357" y="1615104"/>
            <a:ext cx="96583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091" y="4979988"/>
            <a:ext cx="1811337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Calibri"/>
              </a:rPr>
              <a:t>Принимая участие в совместных конкурсах и выставках поделок, родители обнаружили в себе таланты и творческие способности, о которых даже не догадывались.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751" y="2220917"/>
            <a:ext cx="203676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C:\Users\10012\Desktop\таня\IMG-20250528-WA000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8"/>
          <a:stretch/>
        </p:blipFill>
        <p:spPr bwMode="auto">
          <a:xfrm>
            <a:off x="4905632" y="2116833"/>
            <a:ext cx="6695817" cy="379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75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774357" y="1615104"/>
            <a:ext cx="96583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707" y="4819351"/>
            <a:ext cx="1811337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prstClr val="black"/>
                </a:solidFill>
                <a:latin typeface="Calibri"/>
              </a:rPr>
              <a:t>Участие в общешкольных мероприятиях.</a:t>
            </a:r>
            <a:endParaRPr lang="ru-R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29" y="1861663"/>
            <a:ext cx="5825739" cy="262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Users\10012\Desktop\таня\IMG-20250528-WA00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308" y="1861661"/>
            <a:ext cx="5524961" cy="414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07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774357" y="1615104"/>
            <a:ext cx="96583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091" y="4979988"/>
            <a:ext cx="1811337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Заключение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80269" y="2026508"/>
            <a:ext cx="692182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</a:rPr>
              <a:t>Воспитательные функции семьи и школы различны, но для всестороннего развития личности ребёнка необходимо их взаимодействие.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</a:rPr>
              <a:t>Важным условием преемственности является установление доверительного делового контакта между семьей и школой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</a:rPr>
              <a:t>Использование разнообразных форм работы помогает родителям  из «зрителей» и «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</a:rPr>
              <a:t>наблюдате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</a:rPr>
              <a:t>-лей»  становятся  активными  участниками  об-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</a:rPr>
              <a:t>разовательного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</a:rPr>
              <a:t> и воспитательного процесса их детей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9093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885" y="2897797"/>
            <a:ext cx="10515600" cy="101850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38200" y="1429753"/>
            <a:ext cx="96583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091" y="4979988"/>
            <a:ext cx="1811337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89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4157"/>
            <a:ext cx="10515600" cy="4602806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prstClr val="black"/>
                </a:solidFill>
                <a:ea typeface="+mj-ea"/>
                <a:cs typeface="+mj-cs"/>
              </a:rPr>
              <a:t>В соответствии с Законом РФ «Об образовании» одной из основных задач, стоящей перед школой, является «взаимодействие с семьей для обеспечения полноценного развития ребенка».</a:t>
            </a:r>
            <a:endParaRPr lang="ru-RU" sz="3200" dirty="0" smtClean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38200" y="1429753"/>
            <a:ext cx="96583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601" y="5078842"/>
            <a:ext cx="1804987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79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4157"/>
            <a:ext cx="10515600" cy="4602806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Современные тенденции в развитии школьного образования объединены одним важным и значимым критерием – его качеством, которое непосредственно зависит от уровня профессиональной компетентности педагогов и педагогической культуры родителей.</a:t>
            </a:r>
            <a:r>
              <a:rPr lang="ru-RU" sz="60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6000" dirty="0">
                <a:solidFill>
                  <a:prstClr val="black"/>
                </a:solidFill>
                <a:ea typeface="+mj-ea"/>
                <a:cs typeface="+mj-cs"/>
              </a:rPr>
            </a:br>
            <a:endParaRPr lang="ru-RU" b="1" dirty="0" smtClean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38200" y="1429753"/>
            <a:ext cx="96583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601" y="5078842"/>
            <a:ext cx="1804987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38200" y="1429753"/>
            <a:ext cx="96583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601" y="5078842"/>
            <a:ext cx="1804987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904" y="1745060"/>
            <a:ext cx="1682642" cy="240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982" y="4302373"/>
            <a:ext cx="1682750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10465" y="2014152"/>
            <a:ext cx="57335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Донести до педагогического коллектива новые требования ФГОС по взаимодействию  с семьей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10465" y="4675495"/>
            <a:ext cx="57335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Раскрыть направления и формы взаимодействия школы с семьей</a:t>
            </a:r>
          </a:p>
        </p:txBody>
      </p:sp>
    </p:spTree>
    <p:extLst>
      <p:ext uri="{BB962C8B-B14F-4D97-AF65-F5344CB8AC3E}">
        <p14:creationId xmlns:p14="http://schemas.microsoft.com/office/powerpoint/2010/main" val="216496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Calibri"/>
              </a:rPr>
              <a:t>ФГОС представляет собой совокупность обязательных требований к школьному образованию.</a:t>
            </a:r>
            <a:r>
              <a:rPr lang="ru-RU" sz="2800" dirty="0">
                <a:latin typeface="Calibri"/>
              </a:rPr>
              <a:t/>
            </a:r>
            <a:br>
              <a:rPr lang="ru-RU" sz="2800" dirty="0">
                <a:latin typeface="Calibri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4157"/>
            <a:ext cx="10515600" cy="4602806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ru-RU" sz="3200" b="1" dirty="0" smtClean="0">
              <a:solidFill>
                <a:srgbClr val="1F497D">
                  <a:lumMod val="75000"/>
                </a:srgbClr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3200" b="1" dirty="0" smtClean="0"/>
              <a:t>Задача </a:t>
            </a:r>
            <a:r>
              <a:rPr lang="ru-RU" sz="3200" b="1" dirty="0"/>
              <a:t>школы по ФГОС «повернуться» лицом к семье, оказать ей педагогическую помощь, привлечь семью на свою сторону в плане единых подходов в воспитании ребёнка</a:t>
            </a:r>
          </a:p>
          <a:p>
            <a:endParaRPr lang="ru-RU" sz="1600" b="1" dirty="0" smtClean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38200" y="1429753"/>
            <a:ext cx="96583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601" y="5078842"/>
            <a:ext cx="1804987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93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4157"/>
            <a:ext cx="10515600" cy="4602806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</a:rPr>
              <a:t> </a:t>
            </a:r>
            <a:r>
              <a:rPr lang="ru-RU" sz="3600" b="1" dirty="0">
                <a:solidFill>
                  <a:prstClr val="black"/>
                </a:solidFill>
              </a:rPr>
              <a:t>В ФГОС говорится, что работа с родителями должна иметь дифференцированный подход, учитывать социальный статус, микроклимат семьи, родительские запросы и степень заинтересованности родителей деятельностью школы, повышение культуры педагогической грамотности семьи.</a:t>
            </a:r>
            <a:r>
              <a:rPr lang="ru-RU" sz="3600" dirty="0">
                <a:solidFill>
                  <a:prstClr val="black"/>
                </a:solidFill>
              </a:rPr>
              <a:t> </a:t>
            </a:r>
          </a:p>
          <a:p>
            <a:endParaRPr lang="ru-RU" sz="1800" b="1" dirty="0" smtClean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38200" y="1429753"/>
            <a:ext cx="96583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601" y="5078842"/>
            <a:ext cx="1804987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99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Calibri"/>
              </a:rPr>
              <a:t>Проблемы взаимодействия семьи </a:t>
            </a:r>
            <a:br>
              <a:rPr lang="ru-RU" sz="4000" b="1" dirty="0">
                <a:latin typeface="Calibri"/>
              </a:rPr>
            </a:br>
            <a:r>
              <a:rPr lang="ru-RU" sz="4000" b="1" dirty="0">
                <a:latin typeface="Calibri"/>
              </a:rPr>
              <a:t>и школы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405" y="1890583"/>
            <a:ext cx="10612395" cy="4286379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b="1" dirty="0"/>
              <a:t>пассивность родителей, безразличное отношение к своему ребенку,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b="1" dirty="0"/>
              <a:t> чрезмерная занятость родителей,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b="1" dirty="0"/>
              <a:t> недоверие родителей к педагогам, нежелание идти на контакт,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b="1" dirty="0"/>
              <a:t> агрессивное восприятие информации, идущей от учителя,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b="1" dirty="0"/>
              <a:t> недостаток времени у учителя для полноценного взаимодействия с </a:t>
            </a:r>
            <a:r>
              <a:rPr lang="ru-RU" b="1" dirty="0" smtClean="0"/>
              <a:t>семьей</a:t>
            </a:r>
            <a:endParaRPr lang="ru-RU" b="1" dirty="0"/>
          </a:p>
          <a:p>
            <a:endParaRPr lang="ru-RU" sz="1600" b="1" dirty="0" smtClean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38200" y="1639818"/>
            <a:ext cx="96583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601" y="5078842"/>
            <a:ext cx="1804987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2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51622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Calibri"/>
              </a:rPr>
              <a:t>Принципы работы по взаимодействию школьного учреждения с </a:t>
            </a:r>
            <a:r>
              <a:rPr lang="ru-RU" sz="3200" b="1" dirty="0" smtClean="0">
                <a:latin typeface="Calibri"/>
              </a:rPr>
              <a:t>семьё</a:t>
            </a:r>
            <a:r>
              <a:rPr lang="ru-RU" sz="4000" b="1" dirty="0">
                <a:latin typeface="Calibri"/>
              </a:rPr>
              <a:t>й</a:t>
            </a:r>
            <a:r>
              <a:rPr lang="ru-RU" sz="4000" dirty="0" smtClean="0">
                <a:latin typeface="Calibri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97211"/>
            <a:ext cx="10515600" cy="3779752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>
                <a:latin typeface="Arial Rounded MT Bold" pitchFamily="34" charset="0"/>
              </a:rPr>
              <a:t>Доброжелательный стиль общения педагогов с родителями. В общении учителя с родителями неуместны категоричность, требовательный тон.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>
                <a:latin typeface="Arial Rounded MT Bold" pitchFamily="34" charset="0"/>
              </a:rPr>
              <a:t>Индивидуальный подход. Учитель, общаясь с родителями, должен чувствовать ситуацию, настроение мамы или папы.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>
                <a:latin typeface="Arial Rounded MT Bold" pitchFamily="34" charset="0"/>
              </a:rPr>
              <a:t>Сотрудничество, а не наставничество. Создание атмосферы взаимопомощи и поддержки семьи в сложных педагогических ситуациях, демонстрация заинтересованности коллектива  школы  разобраться в проблемах семьи и искреннее желание помочь.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>
                <a:latin typeface="Arial Rounded MT Bold" pitchFamily="34" charset="0"/>
              </a:rPr>
              <a:t>Готовимся серьёзно. Любое, даже самое небольшое мероприятие по работе с родителями необходимо тщательно и серьёзно готовить.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>
                <a:latin typeface="Arial Rounded MT Bold" pitchFamily="34" charset="0"/>
              </a:rPr>
              <a:t>Динамичность. Школа  должна  находиться в режиме развития, а не функционирования. В зависимости от этого должны меняться формы и направления работы  школы  с семьёй. </a:t>
            </a:r>
          </a:p>
          <a:p>
            <a:endParaRPr lang="ru-RU" sz="1600" b="1" dirty="0" smtClean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38200" y="1985807"/>
            <a:ext cx="96583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601" y="5078842"/>
            <a:ext cx="1804987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01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Calibri"/>
              </a:rPr>
              <a:t>Главной целью в работе с родителями стало: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4157"/>
            <a:ext cx="10515600" cy="46028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1F497D">
                    <a:lumMod val="75000"/>
                  </a:srgbClr>
                </a:solidFill>
              </a:rPr>
              <a:t>вовлечение родителей в единое образовательное </a:t>
            </a:r>
            <a:r>
              <a:rPr lang="ru-RU" sz="2400" b="1" dirty="0" smtClean="0">
                <a:solidFill>
                  <a:srgbClr val="1F497D">
                    <a:lumMod val="75000"/>
                  </a:srgbClr>
                </a:solidFill>
              </a:rPr>
              <a:t>пространство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2400" b="1" dirty="0">
                <a:solidFill>
                  <a:srgbClr val="1F497D">
                    <a:lumMod val="75000"/>
                  </a:srgbClr>
                </a:solidFill>
              </a:rPr>
              <a:t>«Школа-семья</a:t>
            </a:r>
            <a:r>
              <a:rPr lang="ru-RU" sz="2400" b="1" dirty="0" smtClean="0">
                <a:solidFill>
                  <a:srgbClr val="1F497D">
                    <a:lumMod val="75000"/>
                  </a:srgbClr>
                </a:solidFill>
              </a:rPr>
              <a:t>».</a:t>
            </a:r>
          </a:p>
          <a:p>
            <a:pPr marL="0" indent="0" algn="ctr">
              <a:buNone/>
            </a:pPr>
            <a:endParaRPr lang="ru-RU" sz="2400" b="1" dirty="0" smtClean="0">
              <a:solidFill>
                <a:srgbClr val="1F497D">
                  <a:lumMod val="75000"/>
                </a:srgbClr>
              </a:solidFill>
            </a:endParaRPr>
          </a:p>
          <a:p>
            <a:pPr marL="0" indent="0" algn="ctr">
              <a:buNone/>
            </a:pPr>
            <a:endParaRPr lang="ru-RU" sz="1600" b="1" dirty="0" smtClean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38200" y="1429753"/>
            <a:ext cx="96583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601" y="5078842"/>
            <a:ext cx="1804987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001" y="2652348"/>
            <a:ext cx="74676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84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2206</TotalTime>
  <Words>459</Words>
  <Application>Microsoft Office PowerPoint</Application>
  <PresentationFormat>Произвольный</PresentationFormat>
  <Paragraphs>39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Краевое государственное казённое общеобразовательное учреждение, реализующее адаптированные основные общеобразовательные программы «Школа-интернат №11»   </vt:lpstr>
      <vt:lpstr>Презентация PowerPoint</vt:lpstr>
      <vt:lpstr>Презентация PowerPoint</vt:lpstr>
      <vt:lpstr>Презентация PowerPoint</vt:lpstr>
      <vt:lpstr>ФГОС представляет собой совокупность обязательных требований к школьному образованию. </vt:lpstr>
      <vt:lpstr>Презентация PowerPoint</vt:lpstr>
      <vt:lpstr>Проблемы взаимодействия семьи  и школы</vt:lpstr>
      <vt:lpstr>Принципы работы по взаимодействию школьного учреждения с семьёй </vt:lpstr>
      <vt:lpstr>Главной целью в работе с родителями стало:</vt:lpstr>
      <vt:lpstr>Родительские собрания! </vt:lpstr>
      <vt:lpstr>Досуговые формы  </vt:lpstr>
      <vt:lpstr>Страусинная ферма</vt:lpstr>
      <vt:lpstr>Проведение совместных досугов и праздников помогает педагогу в установлении партнёрских отношений с родителями  обучающихся.</vt:lpstr>
      <vt:lpstr>Принимая участие в совместных конкурсах и выставках поделок, родители обнаружили в себе таланты и творческие способности, о которых даже не догадывались. </vt:lpstr>
      <vt:lpstr>Участие в общешкольных мероприятиях.</vt:lpstr>
      <vt:lpstr>Заключение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 РУКОВОДИТЕЛЕЙ КРАЕВЫХ ГОСУДАРСТВЕННЫХ ОБЩЕОБРА-ЗОВАТЕЛЬНЫХ УЧРЕЖДЕНИЙ, РЕАЛИЗУЮЩИХ АДАПТИРОВАННЫЕ ОСНОВНЫЕ ОБЩЕОБРАЗОВАТЕЛЬНЫЕ ПРОГРАММЫ</dc:title>
  <dc:creator>Наталья Скалазуб Васильевна</dc:creator>
  <cp:lastModifiedBy>10012</cp:lastModifiedBy>
  <cp:revision>89</cp:revision>
  <cp:lastPrinted>2023-08-01T05:53:39Z</cp:lastPrinted>
  <dcterms:created xsi:type="dcterms:W3CDTF">2022-04-07T04:12:22Z</dcterms:created>
  <dcterms:modified xsi:type="dcterms:W3CDTF">2025-05-29T03:31:12Z</dcterms:modified>
</cp:coreProperties>
</file>